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png>
</file>

<file path=ppt/media/image1.tif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fatter og dato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Forfatter og dato</a:t>
            </a:r>
          </a:p>
        </p:txBody>
      </p:sp>
      <p:sp>
        <p:nvSpPr>
          <p:cNvPr id="12" name="Presentasjonstittel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Presentasjonstittel</a:t>
            </a:r>
          </a:p>
        </p:txBody>
      </p:sp>
      <p:sp>
        <p:nvSpPr>
          <p:cNvPr id="13" name="Brødtekst nivå én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Presentasjonsundertittel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rødtekst nivå én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Melding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kta, s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rødtekst nivå én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100 %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kta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Fakta</a:t>
            </a:r>
          </a:p>
        </p:txBody>
      </p:sp>
      <p:sp>
        <p:nvSpPr>
          <p:cNvPr id="108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Kilder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Kilder</a:t>
            </a:r>
          </a:p>
        </p:txBody>
      </p:sp>
      <p:sp>
        <p:nvSpPr>
          <p:cNvPr id="116" name="Brødtekst nivå én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«Kjent sitat»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lde – 3 per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ild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ild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ild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ild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tel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sjonstittel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Presentasjonstittel</a:t>
            </a:r>
          </a:p>
        </p:txBody>
      </p:sp>
      <p:sp>
        <p:nvSpPr>
          <p:cNvPr id="23" name="Forfatter og dato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Forfatter og dato</a:t>
            </a:r>
          </a:p>
        </p:txBody>
      </p:sp>
      <p:sp>
        <p:nvSpPr>
          <p:cNvPr id="24" name="Brødtekst nivå én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Presentasjonsundertittel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tel og bilde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Lysbilde-…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Lysbilde-
tittel</a:t>
            </a:r>
          </a:p>
          <a:p>
            <a:pPr/>
            <a:r>
              <a:t/>
            </a:r>
          </a:p>
        </p:txBody>
      </p:sp>
      <p:sp>
        <p:nvSpPr>
          <p:cNvPr id="34" name="Brødtekst nivå én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Lysbildeundertittel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Lysbildenummer"/>
          <p:cNvSpPr txBox="1"/>
          <p:nvPr>
            <p:ph type="sldNum" sz="quarter" idx="2"/>
          </p:nvPr>
        </p:nvSpPr>
        <p:spPr>
          <a:xfrm>
            <a:off x="12065050" y="13085233"/>
            <a:ext cx="241403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tel og punktte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Lysbilde-…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Lysbilde-
tittel</a:t>
            </a:r>
          </a:p>
          <a:p>
            <a:pPr/>
            <a:r>
              <a:t/>
            </a:r>
          </a:p>
        </p:txBody>
      </p:sp>
      <p:sp>
        <p:nvSpPr>
          <p:cNvPr id="43" name="Lysbildeundertit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Lysbildeundertittel</a:t>
            </a:r>
          </a:p>
        </p:txBody>
      </p:sp>
      <p:sp>
        <p:nvSpPr>
          <p:cNvPr id="44" name="Brødtekst nivå én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Punkttegntekst i lysbilde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te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rødtekst nivå én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Punkttegntekst i lysbilde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tel, punkttegn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Lysbildeundertittel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Lysbildeundertittel</a:t>
            </a:r>
          </a:p>
        </p:txBody>
      </p:sp>
      <p:sp>
        <p:nvSpPr>
          <p:cNvPr id="61" name="Brødtekst nivå én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Punkttegntekst i lysbilde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Lysbilde-…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Lysbilde-
tittel</a:t>
            </a:r>
          </a:p>
          <a:p>
            <a:pPr/>
            <a:r>
              <a:t/>
            </a:r>
          </a:p>
        </p:txBody>
      </p:sp>
      <p:sp>
        <p:nvSpPr>
          <p:cNvPr id="64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nde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Inndelingstittel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Inndelingstittel</a:t>
            </a:r>
          </a:p>
        </p:txBody>
      </p:sp>
      <p:sp>
        <p:nvSpPr>
          <p:cNvPr id="72" name="Lysbildenummer"/>
          <p:cNvSpPr txBox="1"/>
          <p:nvPr>
            <p:ph type="sldNum" sz="quarter" idx="2"/>
          </p:nvPr>
        </p:nvSpPr>
        <p:spPr>
          <a:xfrm>
            <a:off x="12065050" y="13085233"/>
            <a:ext cx="241403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Kun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Lysbilde-…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Lysbilde-
tittel</a:t>
            </a:r>
          </a:p>
          <a:p>
            <a:pPr/>
            <a:r>
              <a:t/>
            </a:r>
          </a:p>
        </p:txBody>
      </p:sp>
      <p:sp>
        <p:nvSpPr>
          <p:cNvPr id="80" name="Lysbildeundertit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Lysbildeundertittel</a:t>
            </a:r>
          </a:p>
        </p:txBody>
      </p:sp>
      <p:sp>
        <p:nvSpPr>
          <p:cNvPr id="81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agsord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Dagsordentittel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Dagsordentittel</a:t>
            </a:r>
          </a:p>
        </p:txBody>
      </p:sp>
      <p:sp>
        <p:nvSpPr>
          <p:cNvPr id="89" name="Dagsordenundertittel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Dagsordenundertittel</a:t>
            </a:r>
          </a:p>
        </p:txBody>
      </p:sp>
      <p:sp>
        <p:nvSpPr>
          <p:cNvPr id="90" name="Brødtekst nivå én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Dagens emner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Lysbilde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ysbilde-…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Lysbilde-
tittel</a:t>
            </a:r>
          </a:p>
          <a:p>
            <a:pPr/>
            <a:r>
              <a:t/>
            </a:r>
          </a:p>
        </p:txBody>
      </p:sp>
      <p:sp>
        <p:nvSpPr>
          <p:cNvPr id="3" name="Brødtekst nivå én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Punkttegntekst i lysbilde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Lysbildenumm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ktangel"/>
          <p:cNvSpPr/>
          <p:nvPr/>
        </p:nvSpPr>
        <p:spPr>
          <a:xfrm>
            <a:off x="-170945" y="-20654"/>
            <a:ext cx="24725890" cy="16264302"/>
          </a:xfrm>
          <a:prstGeom prst="rect">
            <a:avLst/>
          </a:prstGeom>
          <a:solidFill>
            <a:srgbClr val="624C3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2" name="MIX301 AUTMN 2021"/>
          <p:cNvSpPr txBox="1"/>
          <p:nvPr>
            <p:ph type="body" idx="21"/>
          </p:nvPr>
        </p:nvSpPr>
        <p:spPr>
          <a:xfrm>
            <a:off x="531508" y="10502146"/>
            <a:ext cx="21971002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34694">
              <a:defRPr b="0" sz="3204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pPr/>
            <a:r>
              <a:t>MIX301 AUTMN 2021</a:t>
            </a:r>
          </a:p>
        </p:txBody>
      </p:sp>
      <p:pic>
        <p:nvPicPr>
          <p:cNvPr id="153" name="BrilleModell.png" descr="BrilleModell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11845"/>
          <a:stretch>
            <a:fillRect/>
          </a:stretch>
        </p:blipFill>
        <p:spPr>
          <a:xfrm>
            <a:off x="4131825" y="-329288"/>
            <a:ext cx="16949687" cy="8404821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Rektangel"/>
          <p:cNvSpPr/>
          <p:nvPr/>
        </p:nvSpPr>
        <p:spPr>
          <a:xfrm>
            <a:off x="20388113" y="7470"/>
            <a:ext cx="4078943" cy="8070104"/>
          </a:xfrm>
          <a:prstGeom prst="rect">
            <a:avLst/>
          </a:prstGeom>
          <a:solidFill>
            <a:srgbClr val="D0BCA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5" name="Rektangel"/>
          <p:cNvSpPr/>
          <p:nvPr/>
        </p:nvSpPr>
        <p:spPr>
          <a:xfrm>
            <a:off x="-372981" y="7470"/>
            <a:ext cx="4745473" cy="8070104"/>
          </a:xfrm>
          <a:prstGeom prst="rect">
            <a:avLst/>
          </a:prstGeom>
          <a:solidFill>
            <a:srgbClr val="D0BCA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6" name="Linje"/>
          <p:cNvSpPr/>
          <p:nvPr/>
        </p:nvSpPr>
        <p:spPr>
          <a:xfrm>
            <a:off x="504044" y="10305457"/>
            <a:ext cx="7956102" cy="1"/>
          </a:xfrm>
          <a:prstGeom prst="line">
            <a:avLst/>
          </a:prstGeom>
          <a:ln w="1270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57" name="LieWear"/>
          <p:cNvSpPr txBox="1"/>
          <p:nvPr>
            <p:ph type="ctrTitle"/>
          </p:nvPr>
        </p:nvSpPr>
        <p:spPr>
          <a:xfrm>
            <a:off x="531507" y="8032256"/>
            <a:ext cx="21971004" cy="2200265"/>
          </a:xfrm>
          <a:prstGeom prst="rect">
            <a:avLst/>
          </a:prstGeom>
        </p:spPr>
        <p:txBody>
          <a:bodyPr/>
          <a:lstStyle>
            <a:lvl1pPr>
              <a:defRPr b="0"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pPr/>
            <a:r>
              <a:t>LieWear</a:t>
            </a:r>
          </a:p>
        </p:txBody>
      </p:sp>
      <p:sp>
        <p:nvSpPr>
          <p:cNvPr id="158" name="Sunniva Eide                                                      Marcus Leikfoss Swensen                                                         Simon Iden"/>
          <p:cNvSpPr txBox="1"/>
          <p:nvPr/>
        </p:nvSpPr>
        <p:spPr>
          <a:xfrm>
            <a:off x="1206499" y="12535182"/>
            <a:ext cx="21971002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734694">
              <a:defRPr sz="3204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pPr/>
            <a:r>
              <a:t>Sunniva Eide                                                      Marcus Leikfoss Swensen                                                         Simon Iden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ktangel"/>
          <p:cNvSpPr/>
          <p:nvPr/>
        </p:nvSpPr>
        <p:spPr>
          <a:xfrm>
            <a:off x="-170944" y="-3311229"/>
            <a:ext cx="24725888" cy="7885709"/>
          </a:xfrm>
          <a:prstGeom prst="rect">
            <a:avLst/>
          </a:prstGeom>
          <a:solidFill>
            <a:srgbClr val="624C3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1" name="GENERAL IDEA"/>
          <p:cNvSpPr txBox="1"/>
          <p:nvPr>
            <p:ph type="title"/>
          </p:nvPr>
        </p:nvSpPr>
        <p:spPr>
          <a:xfrm>
            <a:off x="919607" y="1169861"/>
            <a:ext cx="11039666" cy="2200265"/>
          </a:xfrm>
          <a:prstGeom prst="rect">
            <a:avLst/>
          </a:prstGeom>
        </p:spPr>
        <p:txBody>
          <a:bodyPr/>
          <a:lstStyle>
            <a:lvl1pPr>
              <a:defRPr b="0" spc="-232" sz="11600">
                <a:solidFill>
                  <a:srgbClr val="FFFFFF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pPr/>
            <a:r>
              <a:t>GENERAL IDEA</a:t>
            </a:r>
          </a:p>
        </p:txBody>
      </p:sp>
      <p:sp>
        <p:nvSpPr>
          <p:cNvPr id="162" name="Linje"/>
          <p:cNvSpPr/>
          <p:nvPr/>
        </p:nvSpPr>
        <p:spPr>
          <a:xfrm>
            <a:off x="925913" y="3527436"/>
            <a:ext cx="11027054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3" name="Detects lies and deception from real time video through facial recognition technology…"/>
          <p:cNvSpPr txBox="1"/>
          <p:nvPr/>
        </p:nvSpPr>
        <p:spPr>
          <a:xfrm>
            <a:off x="925913" y="4761769"/>
            <a:ext cx="11027054" cy="833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08000" indent="-508000" algn="l">
              <a:buSzPct val="123000"/>
              <a:buChar char="•"/>
              <a:defRPr sz="40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Detects lies and deception from real time video through facial recognition technology</a:t>
            </a:r>
          </a:p>
          <a:p>
            <a:pPr algn="l">
              <a:defRPr sz="40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</a:p>
          <a:p>
            <a:pPr marL="508000" indent="-508000" algn="l">
              <a:buSzPct val="123000"/>
              <a:buChar char="•"/>
              <a:defRPr sz="40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Designed with discretion in mind</a:t>
            </a:r>
          </a:p>
          <a:p>
            <a:pPr lvl="1" marL="1117600" indent="-508000" algn="l">
              <a:buSzPct val="123000"/>
              <a:buChar char="•"/>
              <a:defRPr sz="40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Simple and common eyewear design</a:t>
            </a:r>
          </a:p>
          <a:p>
            <a:pPr lvl="1" marL="1117600" indent="-508000" algn="l">
              <a:buSzPct val="123000"/>
              <a:buChar char="•"/>
              <a:defRPr sz="40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Hidden camera</a:t>
            </a:r>
          </a:p>
          <a:p>
            <a:pPr lvl="1" marL="1117600" indent="-508000" algn="l">
              <a:buSzPct val="123000"/>
              <a:buChar char="•"/>
              <a:defRPr sz="40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No exterior notifications of video being recorded</a:t>
            </a:r>
          </a:p>
          <a:p>
            <a:pPr algn="l">
              <a:defRPr sz="40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</a:p>
          <a:p>
            <a:pPr marL="508000" indent="-508000" algn="l">
              <a:buSzPct val="123000"/>
              <a:buChar char="•"/>
              <a:defRPr sz="40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Disregarding privacy </a:t>
            </a:r>
          </a:p>
          <a:p>
            <a:pPr algn="l">
              <a:defRPr sz="4000">
                <a:solidFill>
                  <a:srgbClr val="624C3C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</a:p>
        </p:txBody>
      </p:sp>
      <p:pic>
        <p:nvPicPr>
          <p:cNvPr id="164" name="Bilde" descr="Bild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71878" y="1966714"/>
            <a:ext cx="11785622" cy="9782645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Rektangel"/>
          <p:cNvSpPr/>
          <p:nvPr/>
        </p:nvSpPr>
        <p:spPr>
          <a:xfrm>
            <a:off x="12671733" y="7444908"/>
            <a:ext cx="2874757" cy="4323978"/>
          </a:xfrm>
          <a:prstGeom prst="rect">
            <a:avLst/>
          </a:prstGeom>
          <a:solidFill>
            <a:srgbClr val="CFBBA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6" name="Rektangel"/>
          <p:cNvSpPr/>
          <p:nvPr/>
        </p:nvSpPr>
        <p:spPr>
          <a:xfrm>
            <a:off x="12671733" y="1850712"/>
            <a:ext cx="1100570" cy="5018557"/>
          </a:xfrm>
          <a:prstGeom prst="rect">
            <a:avLst/>
          </a:prstGeom>
          <a:solidFill>
            <a:srgbClr val="CFBBA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7" name="Rektangel"/>
          <p:cNvSpPr/>
          <p:nvPr/>
        </p:nvSpPr>
        <p:spPr>
          <a:xfrm>
            <a:off x="13579566" y="1856213"/>
            <a:ext cx="10890675" cy="2635548"/>
          </a:xfrm>
          <a:prstGeom prst="rect">
            <a:avLst/>
          </a:prstGeom>
          <a:solidFill>
            <a:srgbClr val="CFBBA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8" name="Rektangel"/>
          <p:cNvSpPr/>
          <p:nvPr/>
        </p:nvSpPr>
        <p:spPr>
          <a:xfrm>
            <a:off x="14485155" y="11419019"/>
            <a:ext cx="9895880" cy="358351"/>
          </a:xfrm>
          <a:prstGeom prst="rect">
            <a:avLst/>
          </a:prstGeom>
          <a:solidFill>
            <a:srgbClr val="CFBBA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9" name="Rektangel"/>
          <p:cNvSpPr/>
          <p:nvPr/>
        </p:nvSpPr>
        <p:spPr>
          <a:xfrm>
            <a:off x="15345314" y="9646370"/>
            <a:ext cx="1670409" cy="1875210"/>
          </a:xfrm>
          <a:prstGeom prst="rect">
            <a:avLst/>
          </a:prstGeom>
          <a:solidFill>
            <a:srgbClr val="CFBBA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ktangel"/>
          <p:cNvSpPr/>
          <p:nvPr/>
        </p:nvSpPr>
        <p:spPr>
          <a:xfrm>
            <a:off x="-170944" y="-3311229"/>
            <a:ext cx="24725888" cy="7885709"/>
          </a:xfrm>
          <a:prstGeom prst="rect">
            <a:avLst/>
          </a:prstGeom>
          <a:solidFill>
            <a:srgbClr val="624C3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2" name="Prototype"/>
          <p:cNvSpPr txBox="1"/>
          <p:nvPr>
            <p:ph type="title"/>
          </p:nvPr>
        </p:nvSpPr>
        <p:spPr>
          <a:xfrm>
            <a:off x="919607" y="1169861"/>
            <a:ext cx="11039666" cy="2200265"/>
          </a:xfrm>
          <a:prstGeom prst="rect">
            <a:avLst/>
          </a:prstGeom>
        </p:spPr>
        <p:txBody>
          <a:bodyPr/>
          <a:lstStyle>
            <a:lvl1pPr>
              <a:defRPr b="0" spc="-232" sz="11600">
                <a:solidFill>
                  <a:srgbClr val="FFFFFF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pPr/>
            <a:r>
              <a:t>Prototype</a:t>
            </a:r>
          </a:p>
        </p:txBody>
      </p:sp>
      <p:sp>
        <p:nvSpPr>
          <p:cNvPr id="173" name="Linje"/>
          <p:cNvSpPr/>
          <p:nvPr/>
        </p:nvSpPr>
        <p:spPr>
          <a:xfrm>
            <a:off x="925913" y="3527436"/>
            <a:ext cx="11027054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174" name="Bilde" descr="Bilde"/>
          <p:cNvPicPr>
            <a:picLocks noChangeAspect="1"/>
          </p:cNvPicPr>
          <p:nvPr/>
        </p:nvPicPr>
        <p:blipFill>
          <a:blip r:embed="rId2">
            <a:extLst/>
          </a:blip>
          <a:srcRect l="2581" t="0" r="3477" b="0"/>
          <a:stretch>
            <a:fillRect/>
          </a:stretch>
        </p:blipFill>
        <p:spPr>
          <a:xfrm>
            <a:off x="1017333" y="6145947"/>
            <a:ext cx="10844319" cy="43163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Bilde" descr="Bilde"/>
          <p:cNvPicPr>
            <a:picLocks noChangeAspect="1"/>
          </p:cNvPicPr>
          <p:nvPr/>
        </p:nvPicPr>
        <p:blipFill>
          <a:blip r:embed="rId3">
            <a:extLst/>
          </a:blip>
          <a:srcRect l="0" t="0" r="1284" b="0"/>
          <a:stretch>
            <a:fillRect/>
          </a:stretch>
        </p:blipFill>
        <p:spPr>
          <a:xfrm>
            <a:off x="12506721" y="6145947"/>
            <a:ext cx="10259848" cy="4316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ktangel"/>
          <p:cNvSpPr/>
          <p:nvPr/>
        </p:nvSpPr>
        <p:spPr>
          <a:xfrm>
            <a:off x="-170944" y="-3311229"/>
            <a:ext cx="24725888" cy="7885709"/>
          </a:xfrm>
          <a:prstGeom prst="rect">
            <a:avLst/>
          </a:prstGeom>
          <a:solidFill>
            <a:srgbClr val="624C3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8" name="GDPR"/>
          <p:cNvSpPr txBox="1"/>
          <p:nvPr>
            <p:ph type="title"/>
          </p:nvPr>
        </p:nvSpPr>
        <p:spPr>
          <a:xfrm>
            <a:off x="919607" y="1169861"/>
            <a:ext cx="11039666" cy="2200265"/>
          </a:xfrm>
          <a:prstGeom prst="rect">
            <a:avLst/>
          </a:prstGeom>
        </p:spPr>
        <p:txBody>
          <a:bodyPr/>
          <a:lstStyle>
            <a:lvl1pPr>
              <a:defRPr b="0" spc="-232" sz="11600">
                <a:solidFill>
                  <a:srgbClr val="FFFFFF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lvl1pPr>
          </a:lstStyle>
          <a:p>
            <a:pPr/>
            <a:r>
              <a:t>GDPR </a:t>
            </a:r>
          </a:p>
        </p:txBody>
      </p:sp>
      <p:sp>
        <p:nvSpPr>
          <p:cNvPr id="179" name="Linje"/>
          <p:cNvSpPr/>
          <p:nvPr/>
        </p:nvSpPr>
        <p:spPr>
          <a:xfrm>
            <a:off x="925913" y="3527436"/>
            <a:ext cx="11027054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0" name="In general: Uses Facial recognition technology (FRT)      Processing personal data, regulated by GDPR (2016) article 9 (1)…"/>
          <p:cNvSpPr txBox="1"/>
          <p:nvPr/>
        </p:nvSpPr>
        <p:spPr>
          <a:xfrm>
            <a:off x="649450" y="4696411"/>
            <a:ext cx="11027054" cy="857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508000" indent="-508000" algn="l">
              <a:lnSpc>
                <a:spcPct val="150000"/>
              </a:lnSpc>
              <a:buSzPct val="123000"/>
              <a:buChar char="•"/>
              <a:defRPr sz="35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In general: Uses Facial recognition technology (FRT)      </a:t>
            </a:r>
            <a:r>
              <a:t>Processing personal data, regulated by GDPR (2016) article 9 (1)</a:t>
            </a:r>
          </a:p>
          <a:p>
            <a:pPr marL="508000" indent="-508000" algn="l">
              <a:lnSpc>
                <a:spcPct val="150000"/>
              </a:lnSpc>
              <a:buSzPct val="123000"/>
              <a:buChar char="•"/>
              <a:defRPr sz="35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Personal use: </a:t>
            </a:r>
          </a:p>
          <a:p>
            <a:pPr lvl="1" marL="1629833" indent="-740833" algn="l">
              <a:lnSpc>
                <a:spcPct val="150000"/>
              </a:lnSpc>
              <a:buSzPct val="100000"/>
              <a:buAutoNum type="alphaUcPeriod" startAt="1"/>
              <a:defRPr sz="35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Only detect a lie</a:t>
            </a:r>
          </a:p>
          <a:p>
            <a:pPr lvl="1" marL="1629833" indent="-740833" algn="l">
              <a:lnSpc>
                <a:spcPct val="150000"/>
              </a:lnSpc>
              <a:buSzPct val="100000"/>
              <a:buAutoNum type="alphaUcPeriod" startAt="1"/>
              <a:defRPr sz="35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Save identities and facial expression to learn about individual lying pattern</a:t>
            </a:r>
          </a:p>
          <a:p>
            <a:pPr marL="508000" indent="-508000" algn="l">
              <a:lnSpc>
                <a:spcPct val="150000"/>
              </a:lnSpc>
              <a:buSzPct val="123000"/>
              <a:buChar char="•"/>
              <a:defRPr sz="35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Law enforcement use: </a:t>
            </a:r>
          </a:p>
          <a:p>
            <a:pPr lvl="1" marL="1117600" indent="-508000" algn="l">
              <a:lnSpc>
                <a:spcPct val="150000"/>
              </a:lnSpc>
              <a:buSzPct val="123000"/>
              <a:buChar char="•"/>
              <a:defRPr sz="3500">
                <a:solidFill>
                  <a:srgbClr val="000000"/>
                </a:solidFill>
                <a:latin typeface="Arial Unicode MS"/>
                <a:ea typeface="Arial Unicode MS"/>
                <a:cs typeface="Arial Unicode MS"/>
                <a:sym typeface="Arial Unicode MS"/>
              </a:defRPr>
            </a:pPr>
            <a:r>
              <a:t>Would have to comply with Law Enforcement Directive (2016) article 10.</a:t>
            </a:r>
          </a:p>
        </p:txBody>
      </p:sp>
      <p:pic>
        <p:nvPicPr>
          <p:cNvPr id="181" name="Bilde" descr="Bild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24169" y="5280455"/>
            <a:ext cx="13225118" cy="6928050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Pil"/>
          <p:cNvSpPr/>
          <p:nvPr/>
        </p:nvSpPr>
        <p:spPr>
          <a:xfrm>
            <a:off x="11722877" y="4868333"/>
            <a:ext cx="496599" cy="496598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